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92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6" r:id="rId24"/>
    <p:sldId id="280" r:id="rId25"/>
    <p:sldId id="281" r:id="rId26"/>
    <p:sldId id="282" r:id="rId27"/>
    <p:sldId id="283" r:id="rId28"/>
    <p:sldId id="284" r:id="rId29"/>
    <p:sldId id="288" r:id="rId30"/>
    <p:sldId id="287" r:id="rId31"/>
    <p:sldId id="294" r:id="rId32"/>
    <p:sldId id="293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40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1C4F9-F9A0-4A87-905B-B238357CAD0B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2E654-9610-4DC1-983A-C12A9BED04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307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5DAB-83EB-4AB6-BF76-6E184388C50F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B0530-B4B0-4A66-9BBC-BDE9771017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939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1068F-BF19-47D3-9447-BA5270837087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4D50D-BF1D-40D6-BB74-1A3F48B27A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587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35A0D-9049-4FAE-BC12-3689034651E5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9AB39-E3E0-44AA-8E29-1AC45D6D12D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807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AD146-0E16-455D-8102-29E4602CE012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A4DB0-8FAD-40C9-B9C4-6F005356896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074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7A0AD-EEB7-455A-B31A-8818EAB5E257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F506-A477-4F96-AA60-CB4DBD1905B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552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1DDB-5D94-4125-9336-F312B22ED9DA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62770-F879-4275-A2E1-6BBF81CED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460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AF079-2644-4434-99CA-A05240379F5D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34FE7-957C-4F18-BD66-505673FB19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750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ECDDF-594A-45D9-A4E3-6DFCD50B3D57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E9E30-9596-449E-9428-13D78BA57B9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489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F1264-D760-4EC9-AEC0-1D8FE39A8DAC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2C61C-0FB0-4EF6-A79B-640476DF46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639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9CF46-3F5C-4592-BB2A-F5861F21F930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2C391-AD0E-4659-8F0D-F889A5E17CE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732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AU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E96BF7-FBB5-4B25-9561-0AA73DD5ECA8}" type="datetimeFigureOut">
              <a:rPr lang="en-AU"/>
              <a:pPr>
                <a:defRPr/>
              </a:pPr>
              <a:t>30/12/2016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5F5366-F083-43CE-BF29-E08075D19B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55650" y="476250"/>
            <a:ext cx="7772400" cy="1470025"/>
          </a:xfrm>
        </p:spPr>
        <p:txBody>
          <a:bodyPr/>
          <a:lstStyle/>
          <a:p>
            <a:pPr eaLnBrk="1" hangingPunct="1"/>
            <a:r>
              <a:rPr lang="en-AU" altLang="en-US" smtClean="0"/>
              <a:t>A Normalisation Example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813" y="5229225"/>
            <a:ext cx="6400800" cy="1628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000" dirty="0" smtClean="0"/>
              <a:t>Mark Kelly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000" dirty="0" smtClean="0"/>
              <a:t>McKinnon Secondary College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000" dirty="0" smtClean="0"/>
              <a:t>Vceit.com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2000" dirty="0" smtClean="0"/>
              <a:t>Based on work by Robert </a:t>
            </a:r>
            <a:r>
              <a:rPr lang="en-AU" sz="2000" dirty="0" err="1" smtClean="0"/>
              <a:t>Timmer-Arends</a:t>
            </a:r>
            <a:endParaRPr lang="en-AU" sz="2000" dirty="0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844675"/>
            <a:ext cx="44196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Make new tables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Make a new table for each primary key field</a:t>
            </a:r>
          </a:p>
          <a:p>
            <a:pPr eaLnBrk="1" hangingPunct="1"/>
            <a:r>
              <a:rPr lang="en-AU" altLang="en-US" smtClean="0"/>
              <a:t>Give each new table its own primary key</a:t>
            </a:r>
          </a:p>
          <a:p>
            <a:pPr eaLnBrk="1" hangingPunct="1"/>
            <a:r>
              <a:rPr lang="en-AU" altLang="en-US" smtClean="0"/>
              <a:t>Move columns from the original table to the new table that matches their primary key…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1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820863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97155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1802E-6 L 0.00069 0.244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2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00438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1836738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Box 8"/>
          <p:cNvSpPr txBox="1">
            <a:spLocks noChangeArrowheads="1"/>
          </p:cNvSpPr>
          <p:nvPr/>
        </p:nvSpPr>
        <p:spPr bwMode="auto">
          <a:xfrm>
            <a:off x="97155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14343" name="TextBox 9"/>
          <p:cNvSpPr txBox="1">
            <a:spLocks noChangeArrowheads="1"/>
          </p:cNvSpPr>
          <p:nvPr/>
        </p:nvSpPr>
        <p:spPr bwMode="auto">
          <a:xfrm>
            <a:off x="5867400" y="40767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08351E-6 L -0.00052 0.370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85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3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73463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370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2721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1827213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13" y="182721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97155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15370" name="TextBox 9"/>
          <p:cNvSpPr txBox="1">
            <a:spLocks noChangeArrowheads="1"/>
          </p:cNvSpPr>
          <p:nvPr/>
        </p:nvSpPr>
        <p:spPr bwMode="auto">
          <a:xfrm>
            <a:off x="5867400" y="40767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15371" name="TextBox 10"/>
          <p:cNvSpPr txBox="1">
            <a:spLocks noChangeArrowheads="1"/>
          </p:cNvSpPr>
          <p:nvPr/>
        </p:nvSpPr>
        <p:spPr bwMode="auto">
          <a:xfrm>
            <a:off x="1116013" y="4941888"/>
            <a:ext cx="4608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00856E-6 L 0.00104 0.487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4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01781 L -0.51025 0.506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8" y="26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5397E-6 L -0.58889 0.507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44" y="25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3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73238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73463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370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5373688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3736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373688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97155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5867400" y="40767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1116013" y="4941888"/>
            <a:ext cx="4608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4 - relationships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17418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4 - cardinality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18442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5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03350" y="2852738"/>
            <a:ext cx="2952750" cy="646112"/>
          </a:xfrm>
          <a:prstGeom prst="rect">
            <a:avLst/>
          </a:prstGeom>
          <a:solidFill>
            <a:schemeClr val="accent6">
              <a:lumMod val="60000"/>
              <a:lumOff val="40000"/>
              <a:alpha val="5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latin typeface="+mn-lt"/>
                <a:cs typeface="+mn-cs"/>
              </a:rPr>
              <a:t>Each student can only appear ONCE in the student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4 - cardinality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19466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9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19470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19700" y="4581525"/>
            <a:ext cx="2952750" cy="646113"/>
          </a:xfrm>
          <a:prstGeom prst="rect">
            <a:avLst/>
          </a:prstGeom>
          <a:solidFill>
            <a:schemeClr val="accent6">
              <a:lumMod val="60000"/>
              <a:lumOff val="40000"/>
              <a:alpha val="5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latin typeface="+mn-lt"/>
                <a:cs typeface="+mn-cs"/>
              </a:rPr>
              <a:t>Each subject can only appear ONCE in the subjects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4 - cardinality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3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0494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0495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51050" y="3933825"/>
            <a:ext cx="2952750" cy="922338"/>
          </a:xfrm>
          <a:prstGeom prst="rect">
            <a:avLst/>
          </a:prstGeom>
          <a:solidFill>
            <a:schemeClr val="accent6">
              <a:lumMod val="60000"/>
              <a:lumOff val="40000"/>
              <a:alpha val="5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latin typeface="+mn-lt"/>
                <a:cs typeface="+mn-cs"/>
              </a:rPr>
              <a:t>A subject can be listed MANY times in the results table (for different students)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Step 4 - cardinality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1514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7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1518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1519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1520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950" y="3933825"/>
            <a:ext cx="2951163" cy="922338"/>
          </a:xfrm>
          <a:prstGeom prst="rect">
            <a:avLst/>
          </a:prstGeom>
          <a:solidFill>
            <a:schemeClr val="accent6">
              <a:lumMod val="60000"/>
              <a:lumOff val="40000"/>
              <a:alpha val="5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>
                <a:latin typeface="+mn-lt"/>
                <a:cs typeface="+mn-cs"/>
              </a:rPr>
              <a:t>A student can be listed MANY times in the results table (for different subjects)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2800" dirty="0" smtClean="0"/>
              <a:t>Take the following table.</a:t>
            </a:r>
            <a:br>
              <a:rPr lang="en-AU" sz="2800" dirty="0" smtClean="0"/>
            </a:br>
            <a:r>
              <a:rPr lang="en-AU" sz="2800" dirty="0" smtClean="0"/>
              <a:t/>
            </a:r>
            <a:br>
              <a:rPr lang="en-AU" sz="2800" dirty="0" smtClean="0"/>
            </a:br>
            <a:r>
              <a:rPr lang="en-AU" sz="2800" dirty="0" err="1" smtClean="0"/>
              <a:t>StudentID</a:t>
            </a:r>
            <a:r>
              <a:rPr lang="en-AU" sz="2800" dirty="0" smtClean="0"/>
              <a:t> is the primary key.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76475"/>
            <a:ext cx="84756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2987675" y="4292600"/>
            <a:ext cx="36004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5400"/>
              <a:t>Is it 1NF?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2NF check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2538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1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2542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2543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2544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2545" name="TextBox 19"/>
          <p:cNvSpPr txBox="1">
            <a:spLocks noChangeArrowheads="1"/>
          </p:cNvSpPr>
          <p:nvPr/>
        </p:nvSpPr>
        <p:spPr bwMode="auto">
          <a:xfrm>
            <a:off x="5724525" y="4508500"/>
            <a:ext cx="3419475" cy="1570038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b="1"/>
              <a:t>SubjectCost</a:t>
            </a:r>
            <a:r>
              <a:rPr lang="en-AU" altLang="en-US" sz="2400"/>
              <a:t> is only dependent on the primary key,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i="1"/>
              <a:t>Subject</a:t>
            </a:r>
          </a:p>
        </p:txBody>
      </p:sp>
      <p:sp>
        <p:nvSpPr>
          <p:cNvPr id="18" name="Smiley Face 17"/>
          <p:cNvSpPr/>
          <p:nvPr/>
        </p:nvSpPr>
        <p:spPr>
          <a:xfrm>
            <a:off x="8172450" y="5229225"/>
            <a:ext cx="792163" cy="792163"/>
          </a:xfrm>
          <a:prstGeom prst="smileyFac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2NF check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3562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5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3566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3567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3568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3569" name="TextBox 19"/>
          <p:cNvSpPr txBox="1">
            <a:spLocks noChangeArrowheads="1"/>
          </p:cNvSpPr>
          <p:nvPr/>
        </p:nvSpPr>
        <p:spPr bwMode="auto">
          <a:xfrm>
            <a:off x="3995738" y="5013325"/>
            <a:ext cx="3419475" cy="1200150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b="1"/>
              <a:t>Grade</a:t>
            </a:r>
            <a:r>
              <a:rPr lang="en-AU" altLang="en-US" sz="2400"/>
              <a:t> is only dependent on the primary key (</a:t>
            </a:r>
            <a:r>
              <a:rPr lang="en-AU" altLang="en-US" sz="2400" i="1"/>
              <a:t>studentID</a:t>
            </a:r>
            <a:r>
              <a:rPr lang="en-AU" altLang="en-US" sz="2400"/>
              <a:t> + </a:t>
            </a:r>
            <a:r>
              <a:rPr lang="en-AU" altLang="en-US" sz="2400" i="1"/>
              <a:t>subject</a:t>
            </a:r>
            <a:r>
              <a:rPr lang="en-AU" altLang="en-US" sz="2400"/>
              <a:t>)</a:t>
            </a:r>
          </a:p>
        </p:txBody>
      </p:sp>
      <p:sp>
        <p:nvSpPr>
          <p:cNvPr id="18" name="Smiley Face 17"/>
          <p:cNvSpPr/>
          <p:nvPr/>
        </p:nvSpPr>
        <p:spPr>
          <a:xfrm>
            <a:off x="7092950" y="5805488"/>
            <a:ext cx="792163" cy="792162"/>
          </a:xfrm>
          <a:prstGeom prst="smileyFac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2NF check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4586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9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4590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4591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4592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4593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1570038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 b="1"/>
              <a:t>Name, Address </a:t>
            </a:r>
            <a:r>
              <a:rPr lang="en-AU" altLang="en-US" sz="2400"/>
              <a:t>are only dependent on the primary key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400"/>
              <a:t>(</a:t>
            </a:r>
            <a:r>
              <a:rPr lang="en-AU" altLang="en-US" sz="2400" i="1"/>
              <a:t>StudentID</a:t>
            </a:r>
            <a:r>
              <a:rPr lang="en-AU" altLang="en-US" sz="2400"/>
              <a:t>)</a:t>
            </a:r>
          </a:p>
        </p:txBody>
      </p:sp>
      <p:sp>
        <p:nvSpPr>
          <p:cNvPr id="18" name="Smiley Face 17"/>
          <p:cNvSpPr/>
          <p:nvPr/>
        </p:nvSpPr>
        <p:spPr>
          <a:xfrm>
            <a:off x="4067175" y="3500438"/>
            <a:ext cx="792163" cy="792162"/>
          </a:xfrm>
          <a:prstGeom prst="smileyFac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5040313" y="5013325"/>
            <a:ext cx="4103687" cy="1143000"/>
          </a:xfrm>
        </p:spPr>
        <p:txBody>
          <a:bodyPr/>
          <a:lstStyle/>
          <a:p>
            <a:pPr eaLnBrk="1" hangingPunct="1"/>
            <a:r>
              <a:rPr lang="en-AU" altLang="en-US" sz="5400" smtClean="0"/>
              <a:t>But is it 3NF?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5609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5610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3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5614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5615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5616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5617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1754188"/>
          </a:xfrm>
          <a:prstGeom prst="rect">
            <a:avLst/>
          </a:prstGeom>
          <a:solidFill>
            <a:srgbClr val="00B05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5400" b="1"/>
              <a:t>So it is 2NF!</a:t>
            </a:r>
            <a:endParaRPr lang="en-AU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check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6633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6634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7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6638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6639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6640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6641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1878013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7200" b="1"/>
              <a:t>Oh oh</a:t>
            </a:r>
            <a:r>
              <a:rPr lang="en-AU" altLang="en-US" sz="8000" b="1"/>
              <a:t>…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3600" b="1"/>
              <a:t>What?</a:t>
            </a:r>
            <a:endParaRPr lang="en-AU" alt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check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7657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7658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1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7662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7663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7664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7665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2062163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b="1"/>
              <a:t>HouseName</a:t>
            </a:r>
            <a:r>
              <a:rPr lang="en-AU" altLang="en-US"/>
              <a:t> is dependent on both </a:t>
            </a:r>
            <a:r>
              <a:rPr lang="en-AU" altLang="en-US" b="1" i="1"/>
              <a:t>StudentID</a:t>
            </a:r>
            <a:r>
              <a:rPr lang="en-AU" altLang="en-US" b="1"/>
              <a:t> + </a:t>
            </a:r>
            <a:r>
              <a:rPr lang="en-AU" altLang="en-US" b="1" i="1"/>
              <a:t>HouseColour</a:t>
            </a:r>
            <a:endParaRPr lang="en-AU" altLang="en-US" sz="1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check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8681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8682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5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8686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8687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8688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8689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2062163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b="1" i="1"/>
              <a:t>Or</a:t>
            </a:r>
            <a:r>
              <a:rPr lang="en-AU" altLang="en-US" b="1"/>
              <a:t> HouseColour</a:t>
            </a:r>
            <a:r>
              <a:rPr lang="en-AU" altLang="en-US"/>
              <a:t> is dependent on both </a:t>
            </a:r>
            <a:r>
              <a:rPr lang="en-AU" altLang="en-US" b="1"/>
              <a:t>StudentID + HouseName</a:t>
            </a:r>
            <a:endParaRPr lang="en-AU" altLang="en-US" sz="1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check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29705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29706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9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9710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29711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9712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29713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2246313"/>
          </a:xfrm>
          <a:prstGeom prst="rect">
            <a:avLst/>
          </a:pr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 i="1"/>
              <a:t>But either way,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 i="1"/>
              <a:t>non-key fields are dependent on MORE THAN THE PRIMARY KEY (</a:t>
            </a:r>
            <a:r>
              <a:rPr lang="en-AU" altLang="en-US" sz="2800"/>
              <a:t>studentID</a:t>
            </a:r>
            <a:r>
              <a:rPr lang="en-AU" altLang="en-US" sz="2800" i="1"/>
              <a:t>)</a:t>
            </a:r>
            <a:endParaRPr lang="en-AU" altLang="en-US" sz="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check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30729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30730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3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0734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0735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0736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0737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1816100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2800" i="1"/>
              <a:t>And 3NF says that non-key fields must depend on </a:t>
            </a:r>
            <a:r>
              <a:rPr lang="en-AU" altLang="en-US" sz="2800" b="1" i="1"/>
              <a:t>nothing but the key</a:t>
            </a:r>
            <a:endParaRPr lang="en-AU" altLang="en-US" sz="1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check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58007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34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Box 8"/>
          <p:cNvSpPr txBox="1">
            <a:spLocks noChangeArrowheads="1"/>
          </p:cNvSpPr>
          <p:nvPr/>
        </p:nvSpPr>
        <p:spPr bwMode="auto">
          <a:xfrm>
            <a:off x="900113" y="1916113"/>
            <a:ext cx="4608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STUDENT TABLE (key = StudentID)</a:t>
            </a:r>
          </a:p>
        </p:txBody>
      </p:sp>
      <p:sp>
        <p:nvSpPr>
          <p:cNvPr id="31753" name="TextBox 9"/>
          <p:cNvSpPr txBox="1">
            <a:spLocks noChangeArrowheads="1"/>
          </p:cNvSpPr>
          <p:nvPr/>
        </p:nvSpPr>
        <p:spPr bwMode="auto">
          <a:xfrm>
            <a:off x="5867400" y="32131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31754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3743325" y="2884488"/>
            <a:ext cx="13049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7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1758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1759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1760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1761" name="TextBox 19"/>
          <p:cNvSpPr txBox="1">
            <a:spLocks noChangeArrowheads="1"/>
          </p:cNvSpPr>
          <p:nvPr/>
        </p:nvSpPr>
        <p:spPr bwMode="auto">
          <a:xfrm>
            <a:off x="1476375" y="2781300"/>
            <a:ext cx="3419475" cy="1570038"/>
          </a:xfrm>
          <a:prstGeom prst="rect">
            <a:avLst/>
          </a:prstGeom>
          <a:solidFill>
            <a:srgbClr val="FFFF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AU" altLang="en-US" sz="4800" i="1"/>
              <a:t>WHAT DO WE DO?</a:t>
            </a:r>
            <a:endParaRPr lang="en-AU" altLang="en-US" sz="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000" dirty="0" smtClean="0"/>
              <a:t>No.  There are repeating groups (subject, </a:t>
            </a:r>
            <a:r>
              <a:rPr lang="en-AU" sz="4000" dirty="0" err="1" smtClean="0"/>
              <a:t>subjectcost</a:t>
            </a:r>
            <a:r>
              <a:rPr lang="en-AU" sz="4000" dirty="0" smtClean="0"/>
              <a:t>, grade)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76475"/>
            <a:ext cx="84756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9750" y="42926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000" dirty="0">
                <a:latin typeface="+mj-lt"/>
                <a:ea typeface="+mj-ea"/>
                <a:cs typeface="+mj-cs"/>
              </a:rPr>
              <a:t>How can you make it 1NF?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z="3600" smtClean="0"/>
              <a:t>Again, carve off the offending fields</a:t>
            </a:r>
            <a:endParaRPr lang="en-AU" altLang="en-US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8688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extBox 9"/>
          <p:cNvSpPr txBox="1">
            <a:spLocks noChangeArrowheads="1"/>
          </p:cNvSpPr>
          <p:nvPr/>
        </p:nvSpPr>
        <p:spPr bwMode="auto">
          <a:xfrm>
            <a:off x="5940425" y="45085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32776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4391025" y="3532188"/>
            <a:ext cx="95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9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2780" name="TextBox 16"/>
          <p:cNvSpPr txBox="1">
            <a:spLocks noChangeArrowheads="1"/>
          </p:cNvSpPr>
          <p:nvPr/>
        </p:nvSpPr>
        <p:spPr bwMode="auto">
          <a:xfrm>
            <a:off x="5795963" y="5013325"/>
            <a:ext cx="36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2781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2782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pic>
        <p:nvPicPr>
          <p:cNvPr id="3278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790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fix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8688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5940425" y="45085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33800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4391025" y="3532188"/>
            <a:ext cx="95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3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3804" name="TextBox 16"/>
          <p:cNvSpPr txBox="1">
            <a:spLocks noChangeArrowheads="1"/>
          </p:cNvSpPr>
          <p:nvPr/>
        </p:nvSpPr>
        <p:spPr bwMode="auto">
          <a:xfrm>
            <a:off x="5795963" y="5013325"/>
            <a:ext cx="36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3805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3806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pic>
        <p:nvPicPr>
          <p:cNvPr id="3380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790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89138"/>
            <a:ext cx="18764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9207E-6 L 0.14149 0.187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93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fix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868863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30066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529748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530066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Box 9"/>
          <p:cNvSpPr txBox="1">
            <a:spLocks noChangeArrowheads="1"/>
          </p:cNvSpPr>
          <p:nvPr/>
        </p:nvSpPr>
        <p:spPr bwMode="auto">
          <a:xfrm>
            <a:off x="5940425" y="4508500"/>
            <a:ext cx="4608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SUBJECTS TABLE (key = Subject)</a:t>
            </a:r>
          </a:p>
        </p:txBody>
      </p:sp>
      <p:sp>
        <p:nvSpPr>
          <p:cNvPr id="34824" name="TextBox 10"/>
          <p:cNvSpPr txBox="1">
            <a:spLocks noChangeArrowheads="1"/>
          </p:cNvSpPr>
          <p:nvPr/>
        </p:nvSpPr>
        <p:spPr bwMode="auto">
          <a:xfrm>
            <a:off x="1187450" y="6165850"/>
            <a:ext cx="460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4762" y="3613150"/>
            <a:ext cx="2592388" cy="78263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4391025" y="3532188"/>
            <a:ext cx="9525" cy="352107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7" name="TextBox 15"/>
          <p:cNvSpPr txBox="1">
            <a:spLocks noChangeArrowheads="1"/>
          </p:cNvSpPr>
          <p:nvPr/>
        </p:nvSpPr>
        <p:spPr bwMode="auto">
          <a:xfrm>
            <a:off x="971550" y="27813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4828" name="TextBox 16"/>
          <p:cNvSpPr txBox="1">
            <a:spLocks noChangeArrowheads="1"/>
          </p:cNvSpPr>
          <p:nvPr/>
        </p:nvSpPr>
        <p:spPr bwMode="auto">
          <a:xfrm>
            <a:off x="5795963" y="5013325"/>
            <a:ext cx="36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4829" name="TextBox 17"/>
          <p:cNvSpPr txBox="1">
            <a:spLocks noChangeArrowheads="1"/>
          </p:cNvSpPr>
          <p:nvPr/>
        </p:nvSpPr>
        <p:spPr bwMode="auto">
          <a:xfrm rot="-5400000">
            <a:off x="1521618" y="479345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4830" name="TextBox 18"/>
          <p:cNvSpPr txBox="1">
            <a:spLocks noChangeArrowheads="1"/>
          </p:cNvSpPr>
          <p:nvPr/>
        </p:nvSpPr>
        <p:spPr bwMode="auto">
          <a:xfrm rot="-5400000">
            <a:off x="2817812" y="4854576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pic>
        <p:nvPicPr>
          <p:cNvPr id="3483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790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18764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4259263" y="2360613"/>
            <a:ext cx="744537" cy="10683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34" name="TextBox 26"/>
          <p:cNvSpPr txBox="1">
            <a:spLocks noChangeArrowheads="1"/>
          </p:cNvSpPr>
          <p:nvPr/>
        </p:nvSpPr>
        <p:spPr bwMode="auto">
          <a:xfrm>
            <a:off x="4500563" y="3141663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4835" name="TextBox 27"/>
          <p:cNvSpPr txBox="1">
            <a:spLocks noChangeArrowheads="1"/>
          </p:cNvSpPr>
          <p:nvPr/>
        </p:nvSpPr>
        <p:spPr bwMode="auto">
          <a:xfrm rot="-5400000">
            <a:off x="4288631" y="2272507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smtClean="0"/>
              <a:t>A 3NF win!</a:t>
            </a:r>
          </a:p>
        </p:txBody>
      </p:sp>
      <p:grpSp>
        <p:nvGrpSpPr>
          <p:cNvPr id="35843" name="Group 19"/>
          <p:cNvGrpSpPr>
            <a:grpSpLocks/>
          </p:cNvGrpSpPr>
          <p:nvPr/>
        </p:nvGrpSpPr>
        <p:grpSpPr bwMode="auto">
          <a:xfrm>
            <a:off x="250825" y="1341438"/>
            <a:ext cx="4903788" cy="2459037"/>
            <a:chOff x="467544" y="1988840"/>
            <a:chExt cx="10093827" cy="5063584"/>
          </a:xfrm>
        </p:grpSpPr>
        <p:pic>
          <p:nvPicPr>
            <p:cNvPr id="358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4869160"/>
              <a:ext cx="1990725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301208"/>
              <a:ext cx="9906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4206" y="5297544"/>
              <a:ext cx="942975" cy="85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592" y="5301208"/>
              <a:ext cx="704850" cy="847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9"/>
            <p:cNvSpPr txBox="1">
              <a:spLocks noChangeArrowheads="1"/>
            </p:cNvSpPr>
            <p:nvPr/>
          </p:nvSpPr>
          <p:spPr bwMode="auto">
            <a:xfrm>
              <a:off x="5952859" y="5569597"/>
              <a:ext cx="4608512" cy="570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200">
                  <a:solidFill>
                    <a:srgbClr val="FF0000"/>
                  </a:solidFill>
                </a:rPr>
                <a:t>SUBJECTS TABLE (key = Subject)</a:t>
              </a:r>
            </a:p>
          </p:txBody>
        </p:sp>
        <p:sp>
          <p:nvSpPr>
            <p:cNvPr id="35851" name="TextBox 10"/>
            <p:cNvSpPr txBox="1">
              <a:spLocks noChangeArrowheads="1"/>
            </p:cNvSpPr>
            <p:nvPr/>
          </p:nvSpPr>
          <p:spPr bwMode="auto">
            <a:xfrm>
              <a:off x="1187624" y="6165304"/>
              <a:ext cx="4608512" cy="88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100">
                  <a:solidFill>
                    <a:srgbClr val="FF0000"/>
                  </a:solidFill>
                </a:rPr>
                <a:t>RESULTS TABLE (key = StudentID+Subject)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16200000" flipV="1">
              <a:off x="-5138" y="3612021"/>
              <a:ext cx="2592267" cy="78424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4392010" y="3532463"/>
              <a:ext cx="9808" cy="3519279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54" name="TextBox 15"/>
            <p:cNvSpPr txBox="1">
              <a:spLocks noChangeArrowheads="1"/>
            </p:cNvSpPr>
            <p:nvPr/>
          </p:nvSpPr>
          <p:spPr bwMode="auto">
            <a:xfrm>
              <a:off x="971600" y="2780928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800"/>
                <a:t>1</a:t>
              </a:r>
            </a:p>
          </p:txBody>
        </p:sp>
        <p:sp>
          <p:nvSpPr>
            <p:cNvPr id="35855" name="TextBox 16"/>
            <p:cNvSpPr txBox="1">
              <a:spLocks noChangeArrowheads="1"/>
            </p:cNvSpPr>
            <p:nvPr/>
          </p:nvSpPr>
          <p:spPr bwMode="auto">
            <a:xfrm>
              <a:off x="5796136" y="5013176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800"/>
                <a:t>1</a:t>
              </a:r>
            </a:p>
          </p:txBody>
        </p:sp>
        <p:sp>
          <p:nvSpPr>
            <p:cNvPr id="35856" name="TextBox 17"/>
            <p:cNvSpPr txBox="1">
              <a:spLocks noChangeArrowheads="1"/>
            </p:cNvSpPr>
            <p:nvPr/>
          </p:nvSpPr>
          <p:spPr bwMode="auto">
            <a:xfrm rot="-5400000">
              <a:off x="1521998" y="4792506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800"/>
                <a:t>8</a:t>
              </a:r>
            </a:p>
          </p:txBody>
        </p:sp>
        <p:sp>
          <p:nvSpPr>
            <p:cNvPr id="35857" name="TextBox 18"/>
            <p:cNvSpPr txBox="1">
              <a:spLocks noChangeArrowheads="1"/>
            </p:cNvSpPr>
            <p:nvPr/>
          </p:nvSpPr>
          <p:spPr bwMode="auto">
            <a:xfrm rot="-5400000">
              <a:off x="2816924" y="4854004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800"/>
                <a:t>8</a:t>
              </a:r>
            </a:p>
          </p:txBody>
        </p:sp>
        <p:pic>
          <p:nvPicPr>
            <p:cNvPr id="35858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988840"/>
              <a:ext cx="379095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9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068960"/>
              <a:ext cx="1876425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4258039" y="2361499"/>
              <a:ext cx="745028" cy="1068942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61" name="TextBox 26"/>
            <p:cNvSpPr txBox="1">
              <a:spLocks noChangeArrowheads="1"/>
            </p:cNvSpPr>
            <p:nvPr/>
          </p:nvSpPr>
          <p:spPr bwMode="auto">
            <a:xfrm>
              <a:off x="4499992" y="3140968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800"/>
                <a:t>1</a:t>
              </a:r>
            </a:p>
          </p:txBody>
        </p:sp>
        <p:sp>
          <p:nvSpPr>
            <p:cNvPr id="35862" name="TextBox 27"/>
            <p:cNvSpPr txBox="1">
              <a:spLocks noChangeArrowheads="1"/>
            </p:cNvSpPr>
            <p:nvPr/>
          </p:nvSpPr>
          <p:spPr bwMode="auto">
            <a:xfrm rot="-5400000">
              <a:off x="4279322" y="2200218"/>
              <a:ext cx="36004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AU" altLang="en-US" sz="1800"/>
                <a:t>8</a:t>
              </a:r>
            </a:p>
          </p:txBody>
        </p:sp>
      </p:grp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5" y="4292600"/>
            <a:ext cx="58515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755650" y="4365625"/>
            <a:ext cx="25558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400" dirty="0">
                <a:latin typeface="+mj-lt"/>
                <a:ea typeface="+mj-ea"/>
                <a:cs typeface="+mj-cs"/>
              </a:rPr>
              <a:t>Or…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/>
          <a:lstStyle/>
          <a:p>
            <a:pPr eaLnBrk="1" hangingPunct="1"/>
            <a:r>
              <a:rPr lang="en-AU" altLang="en-US" sz="6000" smtClean="0"/>
              <a:t>The Reveal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1557338"/>
            <a:ext cx="2555875" cy="7112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Before…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84313"/>
            <a:ext cx="6624637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2051050" y="3141663"/>
            <a:ext cx="2555875" cy="709612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After…</a:t>
            </a:r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797425"/>
            <a:ext cx="1990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0" y="5624513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5621338"/>
            <a:ext cx="9429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688" y="5624513"/>
            <a:ext cx="7048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TextBox 31"/>
          <p:cNvSpPr txBox="1">
            <a:spLocks noChangeArrowheads="1"/>
          </p:cNvSpPr>
          <p:nvPr/>
        </p:nvSpPr>
        <p:spPr bwMode="auto">
          <a:xfrm>
            <a:off x="2112963" y="6392863"/>
            <a:ext cx="2746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200">
                <a:solidFill>
                  <a:srgbClr val="FF0000"/>
                </a:solidFill>
              </a:rPr>
              <a:t>RESULTS TABLE (key = StudentID+Subject)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16200000" flipV="1">
            <a:off x="1987550" y="4932363"/>
            <a:ext cx="1116013" cy="2682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4943475" y="3905250"/>
            <a:ext cx="404813" cy="3027363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7" name="TextBox 34"/>
          <p:cNvSpPr txBox="1">
            <a:spLocks noChangeArrowheads="1"/>
          </p:cNvSpPr>
          <p:nvPr/>
        </p:nvSpPr>
        <p:spPr bwMode="auto">
          <a:xfrm>
            <a:off x="2268538" y="4652963"/>
            <a:ext cx="358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6878" name="TextBox 35"/>
          <p:cNvSpPr txBox="1">
            <a:spLocks noChangeArrowheads="1"/>
          </p:cNvSpPr>
          <p:nvPr/>
        </p:nvSpPr>
        <p:spPr bwMode="auto">
          <a:xfrm>
            <a:off x="6372225" y="4797425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6879" name="TextBox 36"/>
          <p:cNvSpPr txBox="1">
            <a:spLocks noChangeArrowheads="1"/>
          </p:cNvSpPr>
          <p:nvPr/>
        </p:nvSpPr>
        <p:spPr bwMode="auto">
          <a:xfrm rot="-5400000">
            <a:off x="2520156" y="5115719"/>
            <a:ext cx="35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6880" name="TextBox 37"/>
          <p:cNvSpPr txBox="1">
            <a:spLocks noChangeArrowheads="1"/>
          </p:cNvSpPr>
          <p:nvPr/>
        </p:nvSpPr>
        <p:spPr bwMode="auto">
          <a:xfrm rot="-5400000">
            <a:off x="3568701" y="5295900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pic>
        <p:nvPicPr>
          <p:cNvPr id="3688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789363"/>
            <a:ext cx="3790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63" y="3284538"/>
            <a:ext cx="18764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Arrow Connector 40"/>
          <p:cNvCxnSpPr/>
          <p:nvPr/>
        </p:nvCxnSpPr>
        <p:spPr>
          <a:xfrm flipV="1">
            <a:off x="5338763" y="3656013"/>
            <a:ext cx="1460500" cy="50482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84" name="TextBox 41"/>
          <p:cNvSpPr txBox="1">
            <a:spLocks noChangeArrowheads="1"/>
          </p:cNvSpPr>
          <p:nvPr/>
        </p:nvSpPr>
        <p:spPr bwMode="auto">
          <a:xfrm>
            <a:off x="6443663" y="3348038"/>
            <a:ext cx="360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1</a:t>
            </a:r>
          </a:p>
        </p:txBody>
      </p:sp>
      <p:sp>
        <p:nvSpPr>
          <p:cNvPr id="36885" name="TextBox 42"/>
          <p:cNvSpPr txBox="1">
            <a:spLocks noChangeArrowheads="1"/>
          </p:cNvSpPr>
          <p:nvPr/>
        </p:nvSpPr>
        <p:spPr bwMode="auto">
          <a:xfrm rot="-5400000">
            <a:off x="5368926" y="3784600"/>
            <a:ext cx="360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800"/>
              <a:t>8</a:t>
            </a:r>
          </a:p>
        </p:txBody>
      </p:sp>
      <p:sp>
        <p:nvSpPr>
          <p:cNvPr id="36886" name="TextBox 48"/>
          <p:cNvSpPr txBox="1">
            <a:spLocks noChangeArrowheads="1"/>
          </p:cNvSpPr>
          <p:nvPr/>
        </p:nvSpPr>
        <p:spPr bwMode="auto">
          <a:xfrm>
            <a:off x="6588125" y="5589588"/>
            <a:ext cx="2232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200">
                <a:solidFill>
                  <a:srgbClr val="FF0000"/>
                </a:solidFill>
              </a:rPr>
              <a:t>SUBJECTS TABLE (key = Subject)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000" dirty="0" smtClean="0"/>
              <a:t>Create new rows so each cell contains only one value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9750" y="5157788"/>
            <a:ext cx="8229600" cy="114300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000" dirty="0">
                <a:latin typeface="+mj-lt"/>
                <a:ea typeface="+mj-ea"/>
                <a:cs typeface="+mj-cs"/>
              </a:rPr>
              <a:t>But now look – is the </a:t>
            </a:r>
            <a:r>
              <a:rPr lang="en-AU" sz="4000" i="1" dirty="0" err="1">
                <a:latin typeface="+mj-lt"/>
                <a:ea typeface="+mj-ea"/>
                <a:cs typeface="+mj-cs"/>
              </a:rPr>
              <a:t>studentID</a:t>
            </a:r>
            <a:r>
              <a:rPr lang="en-AU" sz="4000" dirty="0">
                <a:latin typeface="+mj-lt"/>
                <a:ea typeface="+mj-ea"/>
                <a:cs typeface="+mj-cs"/>
              </a:rPr>
              <a:t> primary key still valid?</a:t>
            </a: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133600"/>
            <a:ext cx="84756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wn Arrow 6"/>
          <p:cNvSpPr/>
          <p:nvPr/>
        </p:nvSpPr>
        <p:spPr>
          <a:xfrm>
            <a:off x="4140200" y="3213100"/>
            <a:ext cx="647700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000" dirty="0" smtClean="0"/>
              <a:t>No – the </a:t>
            </a:r>
            <a:r>
              <a:rPr lang="en-AU" sz="4000" dirty="0" err="1" smtClean="0"/>
              <a:t>studentID</a:t>
            </a:r>
            <a:r>
              <a:rPr lang="en-AU" sz="4000" dirty="0" smtClean="0"/>
              <a:t> no longer uniquely identifies each row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8313" y="4292600"/>
            <a:ext cx="8229600" cy="15128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3200" dirty="0">
                <a:latin typeface="+mj-lt"/>
                <a:ea typeface="+mj-ea"/>
                <a:cs typeface="+mj-cs"/>
              </a:rPr>
              <a:t>You now need to declare </a:t>
            </a:r>
            <a:r>
              <a:rPr lang="en-AU" sz="3200" i="1" dirty="0" err="1">
                <a:latin typeface="+mj-lt"/>
                <a:ea typeface="+mj-ea"/>
                <a:cs typeface="+mj-cs"/>
              </a:rPr>
              <a:t>studentID</a:t>
            </a:r>
            <a:r>
              <a:rPr lang="en-AU" sz="3200" dirty="0">
                <a:latin typeface="+mj-lt"/>
                <a:ea typeface="+mj-ea"/>
                <a:cs typeface="+mj-cs"/>
              </a:rPr>
              <a:t> </a:t>
            </a:r>
            <a:r>
              <a:rPr lang="en-AU" sz="3200" b="1" dirty="0">
                <a:latin typeface="+mj-lt"/>
                <a:ea typeface="+mj-ea"/>
                <a:cs typeface="+mj-cs"/>
              </a:rPr>
              <a:t>and</a:t>
            </a:r>
            <a:r>
              <a:rPr lang="en-AU" sz="3200" dirty="0">
                <a:latin typeface="+mj-lt"/>
                <a:ea typeface="+mj-ea"/>
                <a:cs typeface="+mj-cs"/>
              </a:rPr>
              <a:t> </a:t>
            </a:r>
            <a:r>
              <a:rPr lang="en-AU" sz="3200" i="1" dirty="0">
                <a:latin typeface="+mj-lt"/>
                <a:ea typeface="+mj-ea"/>
                <a:cs typeface="+mj-cs"/>
              </a:rPr>
              <a:t>subject</a:t>
            </a:r>
            <a:r>
              <a:rPr lang="en-AU" sz="3200" dirty="0">
                <a:latin typeface="+mj-lt"/>
                <a:ea typeface="+mj-ea"/>
                <a:cs typeface="+mj-cs"/>
              </a:rPr>
              <a:t> </a:t>
            </a:r>
            <a:r>
              <a:rPr lang="en-AU" sz="3200" b="1" dirty="0">
                <a:latin typeface="+mj-lt"/>
                <a:ea typeface="+mj-ea"/>
                <a:cs typeface="+mj-cs"/>
              </a:rPr>
              <a:t>together</a:t>
            </a:r>
            <a:r>
              <a:rPr lang="en-AU" sz="3200" dirty="0">
                <a:latin typeface="+mj-lt"/>
                <a:ea typeface="+mj-ea"/>
                <a:cs typeface="+mj-cs"/>
              </a:rPr>
              <a:t> to uniquely identify each row.</a:t>
            </a:r>
          </a:p>
          <a:p>
            <a:pPr algn="ctr" fontAlgn="auto">
              <a:spcAft>
                <a:spcPts val="0"/>
              </a:spcAft>
              <a:defRPr/>
            </a:pPr>
            <a:endParaRPr lang="en-AU" sz="3200" dirty="0"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AU" sz="3200" dirty="0">
                <a:latin typeface="+mj-lt"/>
                <a:ea typeface="+mj-ea"/>
                <a:cs typeface="+mj-cs"/>
              </a:rPr>
              <a:t>So the new </a:t>
            </a:r>
            <a:r>
              <a:rPr lang="en-AU" sz="3200" b="1" dirty="0">
                <a:latin typeface="+mj-lt"/>
                <a:ea typeface="+mj-ea"/>
                <a:cs typeface="+mj-cs"/>
              </a:rPr>
              <a:t>key</a:t>
            </a:r>
            <a:r>
              <a:rPr lang="en-AU" sz="3200" dirty="0">
                <a:latin typeface="+mj-lt"/>
                <a:ea typeface="+mj-ea"/>
                <a:cs typeface="+mj-cs"/>
              </a:rPr>
              <a:t> is </a:t>
            </a:r>
            <a:r>
              <a:rPr lang="en-AU" sz="3200" dirty="0" err="1">
                <a:latin typeface="+mj-lt"/>
                <a:ea typeface="+mj-ea"/>
                <a:cs typeface="+mj-cs"/>
              </a:rPr>
              <a:t>StudentID</a:t>
            </a:r>
            <a:r>
              <a:rPr lang="en-AU" sz="3200" dirty="0">
                <a:latin typeface="+mj-lt"/>
                <a:ea typeface="+mj-ea"/>
                <a:cs typeface="+mj-cs"/>
              </a:rPr>
              <a:t> </a:t>
            </a:r>
            <a:r>
              <a:rPr lang="en-AU" sz="3200" i="1" dirty="0">
                <a:latin typeface="+mj-lt"/>
                <a:ea typeface="+mj-ea"/>
                <a:cs typeface="+mj-cs"/>
              </a:rPr>
              <a:t>and</a:t>
            </a:r>
            <a:r>
              <a:rPr lang="en-AU" sz="3200" dirty="0">
                <a:latin typeface="+mj-lt"/>
                <a:ea typeface="+mj-ea"/>
                <a:cs typeface="+mj-cs"/>
              </a:rPr>
              <a:t> Subject.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116013" y="3284538"/>
            <a:ext cx="4176712" cy="865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588125" y="3284538"/>
            <a:ext cx="936625" cy="936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pPr eaLnBrk="1" hangingPunct="1"/>
            <a:r>
              <a:rPr lang="en-AU" altLang="en-US" sz="4000" smtClean="0"/>
              <a:t>So. We now have 1NF.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8313" y="4076700"/>
            <a:ext cx="8229600" cy="15128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5400" dirty="0">
                <a:latin typeface="+mj-lt"/>
                <a:ea typeface="+mj-ea"/>
                <a:cs typeface="+mj-cs"/>
              </a:rPr>
              <a:t>Is it 2NF?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4000" b="1" dirty="0" err="1" smtClean="0"/>
              <a:t>Studentname</a:t>
            </a:r>
            <a:r>
              <a:rPr lang="en-AU" sz="4000" b="1" dirty="0" smtClean="0"/>
              <a:t> </a:t>
            </a:r>
            <a:r>
              <a:rPr lang="en-AU" sz="4000" dirty="0" smtClean="0"/>
              <a:t>and</a:t>
            </a:r>
            <a:r>
              <a:rPr lang="en-AU" sz="4000" b="1" dirty="0" smtClean="0"/>
              <a:t> address </a:t>
            </a:r>
            <a:r>
              <a:rPr lang="en-AU" sz="4000" dirty="0" smtClean="0"/>
              <a:t>are dependent on </a:t>
            </a:r>
            <a:r>
              <a:rPr lang="en-AU" sz="4000" dirty="0" err="1" smtClean="0"/>
              <a:t>studentID</a:t>
            </a:r>
            <a:r>
              <a:rPr lang="en-AU" sz="4000" dirty="0" smtClean="0"/>
              <a:t> (which is part of the key)</a:t>
            </a:r>
            <a:br>
              <a:rPr lang="en-AU" sz="4000" dirty="0" smtClean="0"/>
            </a:br>
            <a:r>
              <a:rPr lang="en-AU" sz="4000" dirty="0" smtClean="0"/>
              <a:t>This is good.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8313" y="4076700"/>
            <a:ext cx="8229600" cy="23764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4800" dirty="0">
                <a:latin typeface="+mj-lt"/>
                <a:ea typeface="+mj-ea"/>
                <a:cs typeface="+mj-cs"/>
              </a:rPr>
              <a:t>But they are </a:t>
            </a:r>
            <a:r>
              <a:rPr lang="en-AU" sz="4800" b="1" dirty="0">
                <a:latin typeface="+mj-lt"/>
                <a:ea typeface="+mj-ea"/>
                <a:cs typeface="+mj-cs"/>
              </a:rPr>
              <a:t>not</a:t>
            </a:r>
            <a:r>
              <a:rPr lang="en-AU" sz="4800" dirty="0">
                <a:latin typeface="+mj-lt"/>
                <a:ea typeface="+mj-ea"/>
                <a:cs typeface="+mj-cs"/>
              </a:rPr>
              <a:t> dependent on </a:t>
            </a:r>
            <a:r>
              <a:rPr lang="en-AU" sz="4800" i="1" dirty="0">
                <a:latin typeface="+mj-lt"/>
                <a:ea typeface="+mj-ea"/>
                <a:cs typeface="+mj-cs"/>
              </a:rPr>
              <a:t>Subject</a:t>
            </a:r>
            <a:r>
              <a:rPr lang="en-AU" sz="4800" dirty="0">
                <a:latin typeface="+mj-lt"/>
                <a:ea typeface="+mj-ea"/>
                <a:cs typeface="+mj-cs"/>
              </a:rPr>
              <a:t> (the </a:t>
            </a:r>
            <a:r>
              <a:rPr lang="en-AU" sz="4800" i="1" dirty="0">
                <a:latin typeface="+mj-lt"/>
                <a:ea typeface="+mj-ea"/>
                <a:cs typeface="+mj-cs"/>
              </a:rPr>
              <a:t>other</a:t>
            </a:r>
            <a:r>
              <a:rPr lang="en-AU" sz="4800" dirty="0">
                <a:latin typeface="+mj-lt"/>
                <a:ea typeface="+mj-ea"/>
                <a:cs typeface="+mj-cs"/>
              </a:rPr>
              <a:t> part of the key)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pPr eaLnBrk="1" hangingPunct="1"/>
            <a:r>
              <a:rPr lang="en-AU" altLang="en-US" sz="4000" b="1" smtClean="0"/>
              <a:t>And 2NF requires…</a:t>
            </a:r>
            <a:endParaRPr lang="en-AU" altLang="en-US" sz="4000" smtClean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8313" y="4076700"/>
            <a:ext cx="8229600" cy="15128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5400" dirty="0">
                <a:latin typeface="+mj-lt"/>
                <a:ea typeface="+mj-ea"/>
                <a:cs typeface="+mj-cs"/>
              </a:rPr>
              <a:t>All non-key fields are dependent on the ENTIRE key (</a:t>
            </a:r>
            <a:r>
              <a:rPr lang="en-AU" sz="5400" dirty="0" err="1">
                <a:latin typeface="+mj-lt"/>
                <a:ea typeface="+mj-ea"/>
                <a:cs typeface="+mj-cs"/>
              </a:rPr>
              <a:t>studentID</a:t>
            </a:r>
            <a:r>
              <a:rPr lang="en-AU" sz="5400" dirty="0">
                <a:latin typeface="+mj-lt"/>
                <a:ea typeface="+mj-ea"/>
                <a:cs typeface="+mj-cs"/>
              </a:rPr>
              <a:t> + subject)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pPr eaLnBrk="1" hangingPunct="1"/>
            <a:r>
              <a:rPr lang="en-AU" altLang="en-US" sz="4000" b="1" smtClean="0"/>
              <a:t>So it’s not 2NF</a:t>
            </a:r>
            <a:endParaRPr lang="en-AU" altLang="en-US" sz="4000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85693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8313" y="3573463"/>
            <a:ext cx="8229600" cy="28082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AU" sz="5400" dirty="0">
                <a:latin typeface="+mj-lt"/>
                <a:ea typeface="+mj-ea"/>
                <a:cs typeface="+mj-cs"/>
              </a:rPr>
              <a:t>How can we fix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964</Words>
  <Application>Microsoft Office PowerPoint</Application>
  <PresentationFormat>On-screen Show (4:3)</PresentationFormat>
  <Paragraphs>212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Office Theme</vt:lpstr>
      <vt:lpstr>A Normalisation Example</vt:lpstr>
      <vt:lpstr>Take the following table.  StudentID is the primary key.</vt:lpstr>
      <vt:lpstr>No.  There are repeating groups (subject, subjectcost, grade)</vt:lpstr>
      <vt:lpstr>Create new rows so each cell contains only one value</vt:lpstr>
      <vt:lpstr>No – the studentID no longer uniquely identifies each row</vt:lpstr>
      <vt:lpstr>So. We now have 1NF.</vt:lpstr>
      <vt:lpstr>Studentname and address are dependent on studentID (which is part of the key) This is good.</vt:lpstr>
      <vt:lpstr>And 2NF requires…</vt:lpstr>
      <vt:lpstr>So it’s not 2NF</vt:lpstr>
      <vt:lpstr>Make new tables</vt:lpstr>
      <vt:lpstr>Step 1</vt:lpstr>
      <vt:lpstr>Step 2</vt:lpstr>
      <vt:lpstr>Step 3</vt:lpstr>
      <vt:lpstr>Step 3</vt:lpstr>
      <vt:lpstr>Step 4 - relationships</vt:lpstr>
      <vt:lpstr>Step 4 - cardinality</vt:lpstr>
      <vt:lpstr>Step 4 - cardinality</vt:lpstr>
      <vt:lpstr>Step 4 - cardinality</vt:lpstr>
      <vt:lpstr>Step 4 - cardinality</vt:lpstr>
      <vt:lpstr>A 2NF check</vt:lpstr>
      <vt:lpstr>A 2NF check</vt:lpstr>
      <vt:lpstr>A 2NF check</vt:lpstr>
      <vt:lpstr>But is it 3NF?</vt:lpstr>
      <vt:lpstr>A 3NF check</vt:lpstr>
      <vt:lpstr>A 3NF check</vt:lpstr>
      <vt:lpstr>A 3NF check</vt:lpstr>
      <vt:lpstr>A 3NF check</vt:lpstr>
      <vt:lpstr>A 3NF check</vt:lpstr>
      <vt:lpstr>A 3NF check</vt:lpstr>
      <vt:lpstr>Again, carve off the offending fields</vt:lpstr>
      <vt:lpstr>A 3NF fix</vt:lpstr>
      <vt:lpstr>A 3NF fix</vt:lpstr>
      <vt:lpstr>A 3NF win!</vt:lpstr>
      <vt:lpstr>The Reveal</vt:lpstr>
    </vt:vector>
  </TitlesOfParts>
  <Company>here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Normalisation Example</dc:title>
  <dc:creator>Mark Kelly</dc:creator>
  <cp:lastModifiedBy>Baird, Kelvin G</cp:lastModifiedBy>
  <cp:revision>11</cp:revision>
  <dcterms:created xsi:type="dcterms:W3CDTF">2011-10-17T21:20:50Z</dcterms:created>
  <dcterms:modified xsi:type="dcterms:W3CDTF">2016-12-29T22:57:03Z</dcterms:modified>
</cp:coreProperties>
</file>